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5" r:id="rId6"/>
    <p:sldId id="267" r:id="rId7"/>
    <p:sldId id="261" r:id="rId8"/>
    <p:sldId id="263" r:id="rId9"/>
    <p:sldId id="264" r:id="rId10"/>
    <p:sldId id="266"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1316C0B-DE45-4E37-83CA-9C4003B4954A}">
  <a:tblStyle styleId="{A1316C0B-DE45-4E37-83CA-9C4003B4954A}"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0" d="100"/>
          <a:sy n="110" d="100"/>
        </p:scale>
        <p:origin x="-408"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90986018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There are currently 100 licensed nuclear power plants operational in the US. There are 26 that are scheduled to be decommissioned or already have been. Nuclear power plants have a specific life spans. Life spans can be reduced by reactor malfunctions (to to human error or old technology) and meeting new regulations.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000"/>
              </a:spcAft>
              <a:buNone/>
            </a:pPr>
            <a:r>
              <a:rPr lang="en" sz="1400">
                <a:solidFill>
                  <a:srgbClr val="980000"/>
                </a:solidFill>
                <a:latin typeface="Lato"/>
                <a:ea typeface="Lato"/>
                <a:cs typeface="Lato"/>
                <a:sym typeface="Lato"/>
              </a:rPr>
              <a:t>Problem Statement: Host communities of decommissioned nuclear reactors face serious socioeconomic issues, with limited or no support to help fight the problems that arise.</a:t>
            </a:r>
          </a:p>
          <a:p>
            <a:pPr lvl="0">
              <a:lnSpc>
                <a:spcPct val="115000"/>
              </a:lnSpc>
              <a:spcBef>
                <a:spcPts val="0"/>
              </a:spcBef>
              <a:spcAft>
                <a:spcPts val="1000"/>
              </a:spcAft>
              <a:buNone/>
            </a:pPr>
            <a:r>
              <a:rPr lang="en" sz="1400">
                <a:solidFill>
                  <a:srgbClr val="980000"/>
                </a:solidFill>
                <a:latin typeface="Lato"/>
                <a:ea typeface="Lato"/>
                <a:cs typeface="Lato"/>
                <a:sym typeface="Lato"/>
              </a:rPr>
              <a:t>Project Goal: To provide support to host communities of nuclear power plants by discovering lessons learned from past decommissionings and creating best practices to mitigate the socioeconomic implications.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2100" rtl="0">
              <a:lnSpc>
                <a:spcPct val="115000"/>
              </a:lnSpc>
              <a:spcBef>
                <a:spcPts val="0"/>
              </a:spcBef>
              <a:spcAft>
                <a:spcPts val="1600"/>
              </a:spcAft>
              <a:buSzPct val="100000"/>
              <a:buFont typeface="Lato"/>
            </a:pPr>
            <a:r>
              <a:rPr lang="en" sz="1000">
                <a:latin typeface="Lato"/>
                <a:ea typeface="Lato"/>
                <a:cs typeface="Lato"/>
                <a:sym typeface="Lato"/>
              </a:rPr>
              <a:t>The CLF values the safety and the sustainability of New England area</a:t>
            </a:r>
          </a:p>
          <a:p>
            <a:pPr marL="457200" lvl="0" indent="-292100" rtl="0">
              <a:lnSpc>
                <a:spcPct val="115000"/>
              </a:lnSpc>
              <a:spcBef>
                <a:spcPts val="0"/>
              </a:spcBef>
              <a:spcAft>
                <a:spcPts val="1600"/>
              </a:spcAft>
              <a:buSzPct val="100000"/>
              <a:buFont typeface="Lato"/>
            </a:pPr>
            <a:r>
              <a:rPr lang="en" sz="1000">
                <a:solidFill>
                  <a:srgbClr val="0A0A0A"/>
                </a:solidFill>
                <a:highlight>
                  <a:srgbClr val="FFFFFF"/>
                </a:highlight>
              </a:rPr>
              <a:t>CLF protects New England’s environment for the benefit of all people. We use the law, science and the market to create solutions that preserve our natural resources, build healthy communities, and sustain a vibrant economy.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Obj 3: this means that we will need to understand the what worked and didn't work in the past (via interviews) and what engagement the current stakeholders have (via focus groups)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p:nvPr/>
        </p:nvSpPr>
        <p:spPr>
          <a:xfrm>
            <a:off x="2749050" y="748800"/>
            <a:ext cx="3645900" cy="3645900"/>
          </a:xfrm>
          <a:prstGeom prst="rect">
            <a:avLst/>
          </a:prstGeom>
          <a:solidFill>
            <a:srgbClr val="980000"/>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2992950" y="992700"/>
            <a:ext cx="3158100" cy="3158100"/>
          </a:xfrm>
          <a:prstGeom prst="rect">
            <a:avLst/>
          </a:prstGeom>
          <a:noFill/>
          <a:ln w="28575" cap="flat" cmpd="sng">
            <a:solidFill>
              <a:schemeClr val="lt1"/>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096250" y="1627200"/>
            <a:ext cx="2951400" cy="1584300"/>
          </a:xfrm>
          <a:prstGeom prst="rect">
            <a:avLst/>
          </a:prstGeom>
        </p:spPr>
        <p:txBody>
          <a:bodyPr lIns="91425" tIns="91425" rIns="91425" bIns="91425" anchor="ctr" anchorCtr="0"/>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a:endParaRPr/>
          </a:p>
        </p:txBody>
      </p:sp>
      <p:sp>
        <p:nvSpPr>
          <p:cNvPr id="13" name="Shape 13"/>
          <p:cNvSpPr txBox="1">
            <a:spLocks noGrp="1"/>
          </p:cNvSpPr>
          <p:nvPr>
            <p:ph type="subTitle" idx="1"/>
          </p:nvPr>
        </p:nvSpPr>
        <p:spPr>
          <a:xfrm>
            <a:off x="3096362" y="3266930"/>
            <a:ext cx="2951400" cy="701400"/>
          </a:xfrm>
          <a:prstGeom prst="rect">
            <a:avLst/>
          </a:prstGeom>
        </p:spPr>
        <p:txBody>
          <a:bodyPr lIns="91425" tIns="91425" rIns="91425" bIns="91425" anchor="b" anchorCtr="0"/>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Shape 1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50" name="Shape 5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3" name="Shape 53"/>
          <p:cNvSpPr txBox="1">
            <a:spLocks noGrp="1"/>
          </p:cNvSpPr>
          <p:nvPr>
            <p:ph type="title"/>
          </p:nvPr>
        </p:nvSpPr>
        <p:spPr>
          <a:xfrm>
            <a:off x="311700" y="1233100"/>
            <a:ext cx="8520600" cy="1610100"/>
          </a:xfrm>
          <a:prstGeom prst="rect">
            <a:avLst/>
          </a:prstGeom>
        </p:spPr>
        <p:txBody>
          <a:bodyPr lIns="91425" tIns="91425" rIns="91425" bIns="91425" anchor="b" anchorCtr="0"/>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a:endParaRPr/>
          </a:p>
        </p:txBody>
      </p:sp>
      <p:sp>
        <p:nvSpPr>
          <p:cNvPr id="54" name="Shape 54"/>
          <p:cNvSpPr txBox="1">
            <a:spLocks noGrp="1"/>
          </p:cNvSpPr>
          <p:nvPr>
            <p:ph type="body" idx="1"/>
          </p:nvPr>
        </p:nvSpPr>
        <p:spPr>
          <a:xfrm>
            <a:off x="311700" y="29194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5" name="Shape 5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p:nvPr/>
        </p:nvSpPr>
        <p:spPr>
          <a:xfrm>
            <a:off x="0" y="5045700"/>
            <a:ext cx="9144000" cy="97800"/>
          </a:xfrm>
          <a:prstGeom prst="rect">
            <a:avLst/>
          </a:prstGeom>
          <a:solidFill>
            <a:srgbClr val="980000"/>
          </a:solidFill>
          <a:ln>
            <a:noFill/>
          </a:ln>
        </p:spPr>
        <p:txBody>
          <a:bodyPr lIns="91425" tIns="91425" rIns="91425" bIns="91425" anchor="ctr" anchorCtr="0">
            <a:noAutofit/>
          </a:bodyPr>
          <a:lstStyle/>
          <a:p>
            <a:pPr lvl="0">
              <a:spcBef>
                <a:spcPts val="0"/>
              </a:spcBef>
              <a:buNone/>
            </a:pPr>
            <a:endParaRPr/>
          </a:p>
        </p:txBody>
      </p:sp>
      <p:sp>
        <p:nvSpPr>
          <p:cNvPr id="19" name="Shape 19"/>
          <p:cNvSpPr txBox="1">
            <a:spLocks noGrp="1"/>
          </p:cNvSpPr>
          <p:nvPr>
            <p:ph type="title"/>
          </p:nvPr>
        </p:nvSpPr>
        <p:spPr>
          <a:xfrm>
            <a:off x="311700" y="391350"/>
            <a:ext cx="8520600" cy="6261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ustom Layout 1">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391350"/>
            <a:ext cx="8520600" cy="626100"/>
          </a:xfrm>
          <a:prstGeom prst="rect">
            <a:avLst/>
          </a:prstGeom>
        </p:spPr>
        <p:txBody>
          <a:bodyPr lIns="91425" tIns="91425" rIns="91425" bIns="91425" anchor="t" anchorCtr="0"/>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endParaRPr/>
          </a:p>
        </p:txBody>
      </p:sp>
      <p:sp>
        <p:nvSpPr>
          <p:cNvPr id="24" name="Shape 24"/>
          <p:cNvSpPr/>
          <p:nvPr/>
        </p:nvSpPr>
        <p:spPr>
          <a:xfrm>
            <a:off x="170225" y="1027475"/>
            <a:ext cx="7720200" cy="3718200"/>
          </a:xfrm>
          <a:prstGeom prst="round2DiagRect">
            <a:avLst>
              <a:gd name="adj1" fmla="val 9420"/>
              <a:gd name="adj2"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5" name="Shape 25"/>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391350"/>
            <a:ext cx="8520600" cy="6261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391350"/>
            <a:ext cx="8520600" cy="6261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3" name="Shape 3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6" name="Shape 36"/>
          <p:cNvSpPr txBox="1">
            <a:spLocks noGrp="1"/>
          </p:cNvSpPr>
          <p:nvPr>
            <p:ph type="body" idx="1"/>
          </p:nvPr>
        </p:nvSpPr>
        <p:spPr>
          <a:xfrm>
            <a:off x="311700" y="1391377"/>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7" name="Shape 3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in point">
    <p:bg>
      <p:bgPr>
        <a:solidFill>
          <a:schemeClr val="dk2"/>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buFont typeface="Lato"/>
              <a:defRPr sz="4800" b="0">
                <a:solidFill>
                  <a:schemeClr val="lt1"/>
                </a:solidFill>
                <a:latin typeface="Lato"/>
                <a:ea typeface="Lato"/>
                <a:cs typeface="Lato"/>
                <a:sym typeface="Lato"/>
              </a:defRPr>
            </a:lvl1pPr>
            <a:lvl2pPr lvl="1">
              <a:spcBef>
                <a:spcPts val="0"/>
              </a:spcBef>
              <a:buClr>
                <a:schemeClr val="lt1"/>
              </a:buClr>
              <a:buSzPct val="100000"/>
              <a:buFont typeface="Lato"/>
              <a:defRPr sz="4800" b="0">
                <a:solidFill>
                  <a:schemeClr val="lt1"/>
                </a:solidFill>
                <a:latin typeface="Lato"/>
                <a:ea typeface="Lato"/>
                <a:cs typeface="Lato"/>
                <a:sym typeface="Lato"/>
              </a:defRPr>
            </a:lvl2pPr>
            <a:lvl3pPr lvl="2">
              <a:spcBef>
                <a:spcPts val="0"/>
              </a:spcBef>
              <a:buClr>
                <a:schemeClr val="lt1"/>
              </a:buClr>
              <a:buSzPct val="100000"/>
              <a:buFont typeface="Lato"/>
              <a:defRPr sz="4800" b="0">
                <a:solidFill>
                  <a:schemeClr val="lt1"/>
                </a:solidFill>
                <a:latin typeface="Lato"/>
                <a:ea typeface="Lato"/>
                <a:cs typeface="Lato"/>
                <a:sym typeface="Lato"/>
              </a:defRPr>
            </a:lvl3pPr>
            <a:lvl4pPr lvl="3">
              <a:spcBef>
                <a:spcPts val="0"/>
              </a:spcBef>
              <a:buClr>
                <a:schemeClr val="lt1"/>
              </a:buClr>
              <a:buSzPct val="100000"/>
              <a:buFont typeface="Lato"/>
              <a:defRPr sz="4800" b="0">
                <a:solidFill>
                  <a:schemeClr val="lt1"/>
                </a:solidFill>
                <a:latin typeface="Lato"/>
                <a:ea typeface="Lato"/>
                <a:cs typeface="Lato"/>
                <a:sym typeface="Lato"/>
              </a:defRPr>
            </a:lvl4pPr>
            <a:lvl5pPr lvl="4">
              <a:spcBef>
                <a:spcPts val="0"/>
              </a:spcBef>
              <a:buClr>
                <a:schemeClr val="lt1"/>
              </a:buClr>
              <a:buSzPct val="100000"/>
              <a:buFont typeface="Lato"/>
              <a:defRPr sz="4800" b="0">
                <a:solidFill>
                  <a:schemeClr val="lt1"/>
                </a:solidFill>
                <a:latin typeface="Lato"/>
                <a:ea typeface="Lato"/>
                <a:cs typeface="Lato"/>
                <a:sym typeface="Lato"/>
              </a:defRPr>
            </a:lvl5pPr>
            <a:lvl6pPr lvl="5">
              <a:spcBef>
                <a:spcPts val="0"/>
              </a:spcBef>
              <a:buClr>
                <a:schemeClr val="lt1"/>
              </a:buClr>
              <a:buSzPct val="100000"/>
              <a:buFont typeface="Lato"/>
              <a:defRPr sz="4800" b="0">
                <a:solidFill>
                  <a:schemeClr val="lt1"/>
                </a:solidFill>
                <a:latin typeface="Lato"/>
                <a:ea typeface="Lato"/>
                <a:cs typeface="Lato"/>
                <a:sym typeface="Lato"/>
              </a:defRPr>
            </a:lvl6pPr>
            <a:lvl7pPr lvl="6">
              <a:spcBef>
                <a:spcPts val="0"/>
              </a:spcBef>
              <a:buClr>
                <a:schemeClr val="lt1"/>
              </a:buClr>
              <a:buSzPct val="100000"/>
              <a:buFont typeface="Lato"/>
              <a:defRPr sz="4800" b="0">
                <a:solidFill>
                  <a:schemeClr val="lt1"/>
                </a:solidFill>
                <a:latin typeface="Lato"/>
                <a:ea typeface="Lato"/>
                <a:cs typeface="Lato"/>
                <a:sym typeface="Lato"/>
              </a:defRPr>
            </a:lvl7pPr>
            <a:lvl8pPr lvl="7">
              <a:spcBef>
                <a:spcPts val="0"/>
              </a:spcBef>
              <a:buClr>
                <a:schemeClr val="lt1"/>
              </a:buClr>
              <a:buSzPct val="100000"/>
              <a:buFont typeface="Lato"/>
              <a:defRPr sz="4800" b="0">
                <a:solidFill>
                  <a:schemeClr val="lt1"/>
                </a:solidFill>
                <a:latin typeface="Lato"/>
                <a:ea typeface="Lato"/>
                <a:cs typeface="Lato"/>
                <a:sym typeface="Lato"/>
              </a:defRPr>
            </a:lvl8pPr>
            <a:lvl9pPr lvl="8">
              <a:spcBef>
                <a:spcPts val="0"/>
              </a:spcBef>
              <a:buClr>
                <a:schemeClr val="lt1"/>
              </a:buClr>
              <a:buSzPct val="100000"/>
              <a:buFont typeface="Lato"/>
              <a:defRPr sz="4800" b="0">
                <a:solidFill>
                  <a:schemeClr val="lt1"/>
                </a:solidFill>
                <a:latin typeface="Lato"/>
                <a:ea typeface="Lato"/>
                <a:cs typeface="Lato"/>
                <a:sym typeface="Lato"/>
              </a:defRPr>
            </a:lvl9pPr>
          </a:lstStyle>
          <a:p>
            <a:endParaRPr/>
          </a:p>
        </p:txBody>
      </p:sp>
      <p:sp>
        <p:nvSpPr>
          <p:cNvPr id="40" name="Shape 4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3" name="Shape 4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4" name="Shape 44"/>
          <p:cNvSpPr txBox="1">
            <a:spLocks noGrp="1"/>
          </p:cNvSpPr>
          <p:nvPr>
            <p:ph type="title"/>
          </p:nvPr>
        </p:nvSpPr>
        <p:spPr>
          <a:xfrm>
            <a:off x="265500" y="1107950"/>
            <a:ext cx="4045200" cy="16836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5" name="Shape 45"/>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6" name="Shape 46"/>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7" name="Shape 4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91350"/>
            <a:ext cx="8520600" cy="626100"/>
          </a:xfrm>
          <a:prstGeom prst="rect">
            <a:avLst/>
          </a:prstGeom>
          <a:noFill/>
          <a:ln>
            <a:noFill/>
          </a:ln>
        </p:spPr>
        <p:txBody>
          <a:bodyPr lIns="91425" tIns="91425" rIns="91425" bIns="91425" anchor="t" anchorCtr="0"/>
          <a:lstStyle>
            <a:lvl1pPr lvl="0">
              <a:spcBef>
                <a:spcPts val="0"/>
              </a:spcBef>
              <a:buClr>
                <a:srgbClr val="980000"/>
              </a:buClr>
              <a:buSzPct val="100000"/>
              <a:buFont typeface="Maven Pro"/>
              <a:buNone/>
              <a:defRPr sz="3200" b="1">
                <a:solidFill>
                  <a:srgbClr val="980000"/>
                </a:solidFill>
                <a:latin typeface="Maven Pro"/>
                <a:ea typeface="Maven Pro"/>
                <a:cs typeface="Maven Pro"/>
                <a:sym typeface="Maven Pro"/>
              </a:defRPr>
            </a:lvl1pPr>
            <a:lvl2pPr lvl="1">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SzPct val="100000"/>
              <a:buFont typeface="Lato"/>
              <a:defRPr sz="1800">
                <a:latin typeface="Lato"/>
                <a:ea typeface="Lato"/>
                <a:cs typeface="Lato"/>
                <a:sym typeface="Lato"/>
              </a:defRPr>
            </a:lvl1pPr>
            <a:lvl2pPr lvl="1">
              <a:lnSpc>
                <a:spcPct val="115000"/>
              </a:lnSpc>
              <a:spcBef>
                <a:spcPts val="0"/>
              </a:spcBef>
              <a:spcAft>
                <a:spcPts val="1600"/>
              </a:spcAft>
              <a:buFont typeface="Lato"/>
              <a:defRPr>
                <a:latin typeface="Lato"/>
                <a:ea typeface="Lato"/>
                <a:cs typeface="Lato"/>
                <a:sym typeface="Lato"/>
              </a:defRPr>
            </a:lvl2pPr>
            <a:lvl3pPr lvl="2">
              <a:lnSpc>
                <a:spcPct val="115000"/>
              </a:lnSpc>
              <a:spcBef>
                <a:spcPts val="0"/>
              </a:spcBef>
              <a:spcAft>
                <a:spcPts val="1600"/>
              </a:spcAft>
              <a:buFont typeface="Lato"/>
              <a:defRPr>
                <a:latin typeface="Lato"/>
                <a:ea typeface="Lato"/>
                <a:cs typeface="Lato"/>
                <a:sym typeface="Lato"/>
              </a:defRPr>
            </a:lvl3pPr>
            <a:lvl4pPr lvl="3">
              <a:lnSpc>
                <a:spcPct val="115000"/>
              </a:lnSpc>
              <a:spcBef>
                <a:spcPts val="0"/>
              </a:spcBef>
              <a:spcAft>
                <a:spcPts val="1600"/>
              </a:spcAft>
              <a:buFont typeface="Lato"/>
              <a:defRPr>
                <a:latin typeface="Lato"/>
                <a:ea typeface="Lato"/>
                <a:cs typeface="Lato"/>
                <a:sym typeface="Lato"/>
              </a:defRPr>
            </a:lvl4pPr>
            <a:lvl5pPr lvl="4">
              <a:lnSpc>
                <a:spcPct val="115000"/>
              </a:lnSpc>
              <a:spcBef>
                <a:spcPts val="0"/>
              </a:spcBef>
              <a:spcAft>
                <a:spcPts val="1600"/>
              </a:spcAft>
              <a:buFont typeface="Lato"/>
              <a:defRPr>
                <a:latin typeface="Lato"/>
                <a:ea typeface="Lato"/>
                <a:cs typeface="Lato"/>
                <a:sym typeface="Lato"/>
              </a:defRPr>
            </a:lvl5pPr>
            <a:lvl6pPr lvl="5">
              <a:lnSpc>
                <a:spcPct val="115000"/>
              </a:lnSpc>
              <a:spcBef>
                <a:spcPts val="0"/>
              </a:spcBef>
              <a:spcAft>
                <a:spcPts val="1600"/>
              </a:spcAft>
              <a:buFont typeface="Lato"/>
              <a:defRPr>
                <a:latin typeface="Lato"/>
                <a:ea typeface="Lato"/>
                <a:cs typeface="Lato"/>
                <a:sym typeface="Lato"/>
              </a:defRPr>
            </a:lvl6pPr>
            <a:lvl7pPr lvl="6">
              <a:lnSpc>
                <a:spcPct val="115000"/>
              </a:lnSpc>
              <a:spcBef>
                <a:spcPts val="0"/>
              </a:spcBef>
              <a:spcAft>
                <a:spcPts val="1600"/>
              </a:spcAft>
              <a:buFont typeface="Lato"/>
              <a:defRPr>
                <a:latin typeface="Lato"/>
                <a:ea typeface="Lato"/>
                <a:cs typeface="Lato"/>
                <a:sym typeface="Lato"/>
              </a:defRPr>
            </a:lvl7pPr>
            <a:lvl8pPr lvl="7">
              <a:lnSpc>
                <a:spcPct val="115000"/>
              </a:lnSpc>
              <a:spcBef>
                <a:spcPts val="0"/>
              </a:spcBef>
              <a:spcAft>
                <a:spcPts val="1600"/>
              </a:spcAft>
              <a:buFont typeface="Lato"/>
              <a:defRPr>
                <a:latin typeface="Lato"/>
                <a:ea typeface="Lato"/>
                <a:cs typeface="Lato"/>
                <a:sym typeface="Lato"/>
              </a:defRPr>
            </a:lvl8pPr>
            <a:lvl9pPr lvl="8">
              <a:lnSpc>
                <a:spcPct val="115000"/>
              </a:lnSpc>
              <a:spcBef>
                <a:spcPts val="0"/>
              </a:spcBef>
              <a:spcAft>
                <a:spcPts val="1600"/>
              </a:spcAft>
              <a:buFont typeface="Lato"/>
              <a:defRPr>
                <a:latin typeface="Lato"/>
                <a:ea typeface="Lato"/>
                <a:cs typeface="Lato"/>
                <a:sym typeface="Lato"/>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5" Type="http://schemas.openxmlformats.org/officeDocument/2006/relationships/image" Target="../media/image7.png"/><Relationship Id="rId1" Type="http://schemas.microsoft.com/office/2007/relationships/media" Target="../media/media1.mov"/><Relationship Id="rId2" Type="http://schemas.openxmlformats.org/officeDocument/2006/relationships/video" Target="../media/media1.mo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2520675" y="1082125"/>
            <a:ext cx="4042800" cy="1584300"/>
          </a:xfrm>
          <a:prstGeom prst="rect">
            <a:avLst/>
          </a:prstGeom>
        </p:spPr>
        <p:txBody>
          <a:bodyPr lIns="91425" tIns="91425" rIns="91425" bIns="91425" anchor="ctr" anchorCtr="0">
            <a:noAutofit/>
          </a:bodyPr>
          <a:lstStyle/>
          <a:p>
            <a:pPr lvl="0">
              <a:spcBef>
                <a:spcPts val="0"/>
              </a:spcBef>
              <a:buNone/>
            </a:pPr>
            <a:r>
              <a:rPr lang="en" sz="2400" dirty="0"/>
              <a:t>Nuclear Power Plant Decommissioning</a:t>
            </a:r>
          </a:p>
        </p:txBody>
      </p:sp>
      <p:sp>
        <p:nvSpPr>
          <p:cNvPr id="63" name="Shape 63"/>
          <p:cNvSpPr txBox="1">
            <a:spLocks noGrp="1"/>
          </p:cNvSpPr>
          <p:nvPr>
            <p:ph type="subTitle" idx="1"/>
          </p:nvPr>
        </p:nvSpPr>
        <p:spPr>
          <a:xfrm>
            <a:off x="3096375" y="2666425"/>
            <a:ext cx="2951400" cy="1301999"/>
          </a:xfrm>
          <a:prstGeom prst="rect">
            <a:avLst/>
          </a:prstGeom>
        </p:spPr>
        <p:txBody>
          <a:bodyPr lIns="91425" tIns="91425" rIns="91425" bIns="91425" anchor="b" anchorCtr="0">
            <a:noAutofit/>
          </a:bodyPr>
          <a:lstStyle/>
          <a:p>
            <a:pPr lvl="0">
              <a:spcBef>
                <a:spcPts val="0"/>
              </a:spcBef>
              <a:buNone/>
            </a:pPr>
            <a:r>
              <a:rPr lang="en"/>
              <a:t>Matthew Hill</a:t>
            </a:r>
          </a:p>
          <a:p>
            <a:pPr lvl="0">
              <a:spcBef>
                <a:spcPts val="0"/>
              </a:spcBef>
              <a:buNone/>
            </a:pPr>
            <a:r>
              <a:rPr lang="en"/>
              <a:t>Binam Kayastha</a:t>
            </a:r>
          </a:p>
          <a:p>
            <a:pPr lvl="0">
              <a:spcBef>
                <a:spcPts val="0"/>
              </a:spcBef>
              <a:buNone/>
            </a:pPr>
            <a:r>
              <a:rPr lang="en"/>
              <a:t>Connor Reardon</a:t>
            </a:r>
          </a:p>
          <a:p>
            <a:pPr lvl="0">
              <a:spcBef>
                <a:spcPts val="0"/>
              </a:spcBef>
              <a:buNone/>
            </a:pPr>
            <a:r>
              <a:rPr lang="en"/>
              <a:t>Justin Mancovsky</a:t>
            </a:r>
          </a:p>
        </p:txBody>
      </p:sp>
      <p:pic>
        <p:nvPicPr>
          <p:cNvPr id="64" name="Shape 64"/>
          <p:cNvPicPr preferRelativeResize="0"/>
          <p:nvPr/>
        </p:nvPicPr>
        <p:blipFill>
          <a:blip r:embed="rId3">
            <a:alphaModFix/>
          </a:blip>
          <a:stretch>
            <a:fillRect/>
          </a:stretch>
        </p:blipFill>
        <p:spPr>
          <a:xfrm>
            <a:off x="6563475" y="99660"/>
            <a:ext cx="2427104" cy="784100"/>
          </a:xfrm>
          <a:prstGeom prst="rect">
            <a:avLst/>
          </a:prstGeom>
          <a:noFill/>
          <a:ln>
            <a:noFill/>
          </a:ln>
        </p:spPr>
      </p:pic>
      <p:pic>
        <p:nvPicPr>
          <p:cNvPr id="65" name="Shape 65"/>
          <p:cNvPicPr preferRelativeResize="0"/>
          <p:nvPr/>
        </p:nvPicPr>
        <p:blipFill>
          <a:blip r:embed="rId4">
            <a:alphaModFix/>
          </a:blip>
          <a:stretch>
            <a:fillRect/>
          </a:stretch>
        </p:blipFill>
        <p:spPr>
          <a:xfrm>
            <a:off x="232704" y="76650"/>
            <a:ext cx="1522298" cy="9824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517601851_28656781e0_b-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042767"/>
          </a:xfrm>
          <a:prstGeom prst="rect">
            <a:avLst/>
          </a:prstGeom>
        </p:spPr>
      </p:pic>
      <p:sp>
        <p:nvSpPr>
          <p:cNvPr id="2" name="Title 1"/>
          <p:cNvSpPr>
            <a:spLocks noGrp="1"/>
          </p:cNvSpPr>
          <p:nvPr>
            <p:ph type="title"/>
          </p:nvPr>
        </p:nvSpPr>
        <p:spPr>
          <a:xfrm>
            <a:off x="208180" y="0"/>
            <a:ext cx="8520600" cy="626100"/>
          </a:xfrm>
        </p:spPr>
        <p:txBody>
          <a:bodyPr/>
          <a:lstStyle/>
          <a:p>
            <a:r>
              <a:rPr lang="en-US" sz="4800" dirty="0" smtClean="0"/>
              <a:t>Questions?</a:t>
            </a:r>
            <a:endParaRPr lang="en-US" sz="4800" dirty="0"/>
          </a:p>
        </p:txBody>
      </p:sp>
      <p:sp>
        <p:nvSpPr>
          <p:cNvPr id="5" name="TextBox 4"/>
          <p:cNvSpPr txBox="1"/>
          <p:nvPr/>
        </p:nvSpPr>
        <p:spPr>
          <a:xfrm>
            <a:off x="0" y="4734989"/>
            <a:ext cx="4139988" cy="276999"/>
          </a:xfrm>
          <a:prstGeom prst="rect">
            <a:avLst/>
          </a:prstGeom>
          <a:noFill/>
        </p:spPr>
        <p:txBody>
          <a:bodyPr wrap="square" rtlCol="0">
            <a:spAutoFit/>
          </a:bodyPr>
          <a:lstStyle/>
          <a:p>
            <a:r>
              <a:rPr lang="en-US" sz="1200" dirty="0" smtClean="0">
                <a:solidFill>
                  <a:schemeClr val="bg1"/>
                </a:solidFill>
                <a:latin typeface="Baskerville"/>
                <a:cs typeface="Baskerville"/>
              </a:rPr>
              <a:t>Pilgrim Nuclear Power Plant – Plymouth, MA</a:t>
            </a:r>
            <a:endParaRPr lang="en-US" sz="1200" dirty="0">
              <a:solidFill>
                <a:schemeClr val="bg1"/>
              </a:solidFill>
              <a:latin typeface="Baskerville"/>
              <a:cs typeface="Baskerville"/>
            </a:endParaRPr>
          </a:p>
        </p:txBody>
      </p:sp>
    </p:spTree>
    <p:extLst>
      <p:ext uri="{BB962C8B-B14F-4D97-AF65-F5344CB8AC3E}">
        <p14:creationId xmlns:p14="http://schemas.microsoft.com/office/powerpoint/2010/main" val="19494311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
        <p:cNvGrpSpPr/>
        <p:nvPr/>
      </p:nvGrpSpPr>
      <p:grpSpPr>
        <a:xfrm>
          <a:off x="0" y="0"/>
          <a:ext cx="0" cy="0"/>
          <a:chOff x="0" y="0"/>
          <a:chExt cx="0" cy="0"/>
        </a:xfrm>
      </p:grpSpPr>
      <p:sp>
        <p:nvSpPr>
          <p:cNvPr id="70" name="Shape 70"/>
          <p:cNvSpPr/>
          <p:nvPr/>
        </p:nvSpPr>
        <p:spPr>
          <a:xfrm>
            <a:off x="552800" y="1658425"/>
            <a:ext cx="8008800" cy="2545100"/>
          </a:xfrm>
          <a:prstGeom prst="round2DiagRect">
            <a:avLst>
              <a:gd name="adj1" fmla="val 16667"/>
              <a:gd name="adj2" fmla="val 0"/>
            </a:avLst>
          </a:prstGeom>
          <a:solidFill>
            <a:schemeClr val="lt2"/>
          </a:solidFill>
          <a:ln w="12700" cap="flat" cmpd="sng">
            <a:solidFill>
              <a:srgbClr val="8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txBox="1">
            <a:spLocks noGrp="1"/>
          </p:cNvSpPr>
          <p:nvPr>
            <p:ph type="body" idx="1"/>
          </p:nvPr>
        </p:nvSpPr>
        <p:spPr>
          <a:xfrm>
            <a:off x="222825" y="1228675"/>
            <a:ext cx="8520600" cy="3416400"/>
          </a:xfrm>
          <a:prstGeom prst="rect">
            <a:avLst/>
          </a:prstGeom>
        </p:spPr>
        <p:txBody>
          <a:bodyPr lIns="91425" tIns="91425" rIns="91425" bIns="91425" anchor="ctr" anchorCtr="0">
            <a:noAutofit/>
          </a:bodyPr>
          <a:lstStyle/>
          <a:p>
            <a:pPr lvl="0">
              <a:spcBef>
                <a:spcPts val="0"/>
              </a:spcBef>
              <a:buNone/>
            </a:pPr>
            <a:endParaRPr dirty="0"/>
          </a:p>
          <a:p>
            <a:pPr lvl="0" algn="ctr">
              <a:spcBef>
                <a:spcPts val="0"/>
              </a:spcBef>
              <a:buNone/>
            </a:pPr>
            <a:r>
              <a:rPr lang="en" sz="3600" b="1" dirty="0">
                <a:latin typeface="Playfair Display"/>
                <a:ea typeface="Playfair Display"/>
                <a:cs typeface="Playfair Display"/>
                <a:sym typeface="Playfair Display"/>
              </a:rPr>
              <a:t> </a:t>
            </a:r>
            <a:r>
              <a:rPr lang="en" sz="3600" dirty="0">
                <a:latin typeface="Playfair Display"/>
                <a:ea typeface="Playfair Display"/>
                <a:cs typeface="Playfair Display"/>
                <a:sym typeface="Playfair Display"/>
              </a:rPr>
              <a:t> Host communities of decommissioned nuclear power plants face serious </a:t>
            </a:r>
            <a:endParaRPr lang="en-US" sz="3600" dirty="0">
              <a:latin typeface="Playfair Display"/>
              <a:ea typeface="Playfair Display"/>
              <a:cs typeface="Playfair Display"/>
              <a:sym typeface="Playfair Display"/>
            </a:endParaRPr>
          </a:p>
          <a:p>
            <a:pPr lvl="0" algn="ctr">
              <a:spcBef>
                <a:spcPts val="0"/>
              </a:spcBef>
              <a:buNone/>
            </a:pPr>
            <a:r>
              <a:rPr lang="en" sz="3600" dirty="0" smtClean="0">
                <a:latin typeface="Playfair Display"/>
                <a:ea typeface="Playfair Display"/>
                <a:cs typeface="Playfair Display"/>
                <a:sym typeface="Playfair Display"/>
              </a:rPr>
              <a:t>socio</a:t>
            </a:r>
            <a:r>
              <a:rPr lang="en-US" sz="3600" dirty="0" smtClean="0">
                <a:latin typeface="Playfair Display"/>
                <a:ea typeface="Playfair Display"/>
                <a:cs typeface="Playfair Display"/>
                <a:sym typeface="Playfair Display"/>
              </a:rPr>
              <a:t>-</a:t>
            </a:r>
            <a:r>
              <a:rPr lang="en" sz="3600" dirty="0" smtClean="0">
                <a:latin typeface="Playfair Display"/>
                <a:ea typeface="Playfair Display"/>
                <a:cs typeface="Playfair Display"/>
                <a:sym typeface="Playfair Display"/>
              </a:rPr>
              <a:t>economic </a:t>
            </a:r>
            <a:r>
              <a:rPr lang="en" sz="3600" dirty="0">
                <a:latin typeface="Playfair Display"/>
                <a:ea typeface="Playfair Display"/>
                <a:cs typeface="Playfair Display"/>
                <a:sym typeface="Playfair Display"/>
              </a:rPr>
              <a:t>issues.</a:t>
            </a:r>
          </a:p>
          <a:p>
            <a:pPr lvl="0" algn="ctr">
              <a:spcBef>
                <a:spcPts val="0"/>
              </a:spcBef>
              <a:buNone/>
            </a:pPr>
            <a:endParaRPr dirty="0">
              <a:latin typeface="Playfair Display"/>
              <a:ea typeface="Playfair Display"/>
              <a:cs typeface="Playfair Display"/>
              <a:sym typeface="Playfair Display"/>
            </a:endParaRPr>
          </a:p>
        </p:txBody>
      </p:sp>
      <p:sp>
        <p:nvSpPr>
          <p:cNvPr id="72" name="Shape 72"/>
          <p:cNvSpPr txBox="1"/>
          <p:nvPr/>
        </p:nvSpPr>
        <p:spPr>
          <a:xfrm>
            <a:off x="674600" y="2171625"/>
            <a:ext cx="7765200" cy="2031900"/>
          </a:xfrm>
          <a:prstGeom prst="rect">
            <a:avLst/>
          </a:prstGeom>
          <a:noFill/>
          <a:ln>
            <a:noFill/>
          </a:ln>
        </p:spPr>
        <p:txBody>
          <a:bodyPr lIns="91425" tIns="91425" rIns="91425" bIns="91425" anchor="t" anchorCtr="0">
            <a:noAutofit/>
          </a:bodyPr>
          <a:lstStyle/>
          <a:p>
            <a:pPr lvl="0" algn="ctr" rtl="0">
              <a:lnSpc>
                <a:spcPct val="115000"/>
              </a:lnSpc>
              <a:spcBef>
                <a:spcPts val="0"/>
              </a:spcBef>
              <a:spcAft>
                <a:spcPts val="1000"/>
              </a:spcAft>
              <a:buNone/>
            </a:pPr>
            <a:r>
              <a:rPr lang="en" sz="3000" dirty="0">
                <a:latin typeface="Playfair Display"/>
                <a:ea typeface="Playfair Display"/>
                <a:cs typeface="Playfair Display"/>
                <a:sym typeface="Playfair Display"/>
              </a:rPr>
              <a:t>To improve outcomes for host communities of nuclear power plants.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p:tgtEl>
                                          <p:spTgt spid="7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1000"/>
                                        <p:tgtEl>
                                          <p:spTgt spid="71"/>
                                        </p:tgtEl>
                                        <p:attrNameLst>
                                          <p:attrName>ppt_y</p:attrName>
                                        </p:attrNameLst>
                                      </p:cBhvr>
                                      <p:tavLst>
                                        <p:tav tm="0">
                                          <p:val>
                                            <p:strVal val="#ppt_y"/>
                                          </p:val>
                                        </p:tav>
                                        <p:tav tm="100000">
                                          <p:val>
                                            <p:strVal val="#ppt_y+1"/>
                                          </p:val>
                                        </p:tav>
                                      </p:tavLst>
                                    </p:anim>
                                    <p:set>
                                      <p:cBhvr>
                                        <p:cTn id="12" dur="1" fill="hold">
                                          <p:stCondLst>
                                            <p:cond delay="1000"/>
                                          </p:stCondLst>
                                        </p:cTn>
                                        <p:tgtEl>
                                          <p:spTgt spid="71"/>
                                        </p:tgtEl>
                                        <p:attrNameLst>
                                          <p:attrName>style.visibility</p:attrName>
                                        </p:attrNameLst>
                                      </p:cBhvr>
                                      <p:to>
                                        <p:strVal val="hidden"/>
                                      </p:to>
                                    </p:set>
                                  </p:childTnLst>
                                </p:cTn>
                              </p:par>
                              <p:par>
                                <p:cTn id="13" presetID="2" presetClass="entr" presetSubtype="1"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additive="base">
                                        <p:cTn id="15" dur="1000"/>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2" name="Shape 82"/>
          <p:cNvSpPr/>
          <p:nvPr/>
        </p:nvSpPr>
        <p:spPr>
          <a:xfrm>
            <a:off x="700950" y="1345450"/>
            <a:ext cx="4286400" cy="2797500"/>
          </a:xfrm>
          <a:prstGeom prst="roundRect">
            <a:avLst>
              <a:gd name="adj" fmla="val 16667"/>
            </a:avLst>
          </a:prstGeom>
          <a:solidFill>
            <a:srgbClr val="B1B1B1">
              <a:alpha val="85000"/>
            </a:srgbClr>
          </a:solidFill>
          <a:ln w="19050" cap="flat" cmpd="sng">
            <a:solidFill>
              <a:srgbClr val="980000"/>
            </a:solidFill>
            <a:prstDash val="solid"/>
            <a:round/>
            <a:headEnd type="none" w="med" len="med"/>
            <a:tailEnd type="none" w="med" len="med"/>
          </a:ln>
        </p:spPr>
        <p:txBody>
          <a:bodyPr lIns="91425" tIns="91425" rIns="91425" bIns="91425" anchor="ctr" anchorCtr="0">
            <a:noAutofit/>
          </a:bodyPr>
          <a:lstStyle/>
          <a:p>
            <a:pPr lvl="0" algn="l" rtl="0">
              <a:spcBef>
                <a:spcPts val="0"/>
              </a:spcBef>
              <a:buNone/>
            </a:pPr>
            <a:endParaRPr b="1">
              <a:latin typeface="Maven Pro"/>
              <a:ea typeface="Maven Pro"/>
              <a:cs typeface="Maven Pro"/>
              <a:sym typeface="Maven Pro"/>
            </a:endParaRPr>
          </a:p>
        </p:txBody>
      </p:sp>
      <p:sp>
        <p:nvSpPr>
          <p:cNvPr id="83" name="Shape 83"/>
          <p:cNvSpPr txBox="1"/>
          <p:nvPr/>
        </p:nvSpPr>
        <p:spPr>
          <a:xfrm>
            <a:off x="649250" y="1082575"/>
            <a:ext cx="4362600" cy="3207000"/>
          </a:xfrm>
          <a:prstGeom prst="rect">
            <a:avLst/>
          </a:prstGeom>
          <a:noFill/>
          <a:ln>
            <a:noFill/>
          </a:ln>
        </p:spPr>
        <p:txBody>
          <a:bodyPr lIns="91425" tIns="91425" rIns="91425" bIns="91425" anchor="t" anchorCtr="0">
            <a:noAutofit/>
          </a:bodyPr>
          <a:lstStyle/>
          <a:p>
            <a:pPr marL="914400" lvl="0" indent="0" algn="l" rtl="0">
              <a:spcBef>
                <a:spcPts val="0"/>
              </a:spcBef>
              <a:buNone/>
            </a:pPr>
            <a:endParaRPr b="1" dirty="0">
              <a:latin typeface="Playfair Display"/>
              <a:ea typeface="Playfair Display"/>
              <a:cs typeface="Playfair Display"/>
              <a:sym typeface="Playfair Display"/>
            </a:endParaRPr>
          </a:p>
          <a:p>
            <a:pPr marL="914400" lvl="0" indent="0" algn="l" rtl="0">
              <a:spcBef>
                <a:spcPts val="0"/>
              </a:spcBef>
              <a:buNone/>
            </a:pPr>
            <a:endParaRPr b="1" dirty="0">
              <a:latin typeface="Playfair Display"/>
              <a:ea typeface="Playfair Display"/>
              <a:cs typeface="Playfair Display"/>
              <a:sym typeface="Playfair Display"/>
            </a:endParaRPr>
          </a:p>
          <a:p>
            <a:pPr lvl="0" algn="ctr" rtl="0">
              <a:spcBef>
                <a:spcPts val="0"/>
              </a:spcBef>
              <a:buNone/>
            </a:pPr>
            <a:endParaRPr sz="1500" b="1" dirty="0">
              <a:solidFill>
                <a:srgbClr val="0A0A0A"/>
              </a:solidFill>
              <a:latin typeface="Playfair Display"/>
              <a:ea typeface="Playfair Display"/>
              <a:cs typeface="Playfair Display"/>
              <a:sym typeface="Playfair Display"/>
            </a:endParaRPr>
          </a:p>
          <a:p>
            <a:pPr lvl="0" algn="ctr" rtl="0">
              <a:spcBef>
                <a:spcPts val="0"/>
              </a:spcBef>
              <a:buNone/>
            </a:pPr>
            <a:endParaRPr sz="1500" b="1" dirty="0">
              <a:solidFill>
                <a:srgbClr val="0A0A0A"/>
              </a:solidFill>
              <a:latin typeface="Playfair Display"/>
              <a:ea typeface="Playfair Display"/>
              <a:cs typeface="Playfair Display"/>
              <a:sym typeface="Playfair Display"/>
            </a:endParaRPr>
          </a:p>
          <a:p>
            <a:pPr lvl="0" rtl="0">
              <a:spcBef>
                <a:spcPts val="0"/>
              </a:spcBef>
              <a:buNone/>
            </a:pPr>
            <a:endParaRPr sz="1500" b="1" dirty="0">
              <a:solidFill>
                <a:srgbClr val="0A0A0A"/>
              </a:solidFill>
              <a:latin typeface="Playfair Display"/>
              <a:ea typeface="Playfair Display"/>
              <a:cs typeface="Playfair Display"/>
              <a:sym typeface="Playfair Display"/>
            </a:endParaRPr>
          </a:p>
          <a:p>
            <a:pPr marL="457200" lvl="0" indent="-323850" rtl="0">
              <a:spcBef>
                <a:spcPts val="0"/>
              </a:spcBef>
              <a:buClr>
                <a:srgbClr val="0A0A0A"/>
              </a:buClr>
              <a:buSzPct val="100000"/>
              <a:buFont typeface="Playfair Display"/>
              <a:buChar char="❖"/>
            </a:pPr>
            <a:r>
              <a:rPr lang="en" sz="1500" b="1" dirty="0">
                <a:solidFill>
                  <a:srgbClr val="0A0A0A"/>
                </a:solidFill>
                <a:latin typeface="Playfair Display"/>
                <a:ea typeface="Playfair Display"/>
                <a:cs typeface="Playfair Display"/>
                <a:sym typeface="Playfair Display"/>
              </a:rPr>
              <a:t>Protect the communities and environments of New England for the benefit of all</a:t>
            </a:r>
          </a:p>
          <a:p>
            <a:pPr marL="457200" lvl="0" indent="-323850" rtl="0">
              <a:spcBef>
                <a:spcPts val="0"/>
              </a:spcBef>
              <a:buClr>
                <a:srgbClr val="0A0A0A"/>
              </a:buClr>
              <a:buSzPct val="100000"/>
              <a:buFont typeface="Playfair Display"/>
              <a:buChar char="❖"/>
            </a:pPr>
            <a:r>
              <a:rPr lang="en" sz="1500" b="1" dirty="0">
                <a:solidFill>
                  <a:srgbClr val="0A0A0A"/>
                </a:solidFill>
                <a:latin typeface="Playfair Display"/>
                <a:ea typeface="Playfair Display"/>
                <a:cs typeface="Playfair Display"/>
                <a:sym typeface="Playfair Display"/>
              </a:rPr>
              <a:t>Responsible for cleanup of Boston Harbor, Georges Bank, and Lake Champlain</a:t>
            </a:r>
          </a:p>
          <a:p>
            <a:pPr marL="457200" lvl="0" indent="-323850" rtl="0">
              <a:spcBef>
                <a:spcPts val="0"/>
              </a:spcBef>
              <a:buClr>
                <a:srgbClr val="0A0A0A"/>
              </a:buClr>
              <a:buSzPct val="100000"/>
              <a:buFont typeface="Playfair Display"/>
              <a:buChar char="❖"/>
            </a:pPr>
            <a:r>
              <a:rPr lang="en" sz="1500" b="1" dirty="0">
                <a:solidFill>
                  <a:srgbClr val="0A0A0A"/>
                </a:solidFill>
                <a:latin typeface="Playfair Display"/>
                <a:ea typeface="Playfair Display"/>
                <a:cs typeface="Playfair Display"/>
                <a:sym typeface="Playfair Display"/>
              </a:rPr>
              <a:t>Composed primarily of lawyers and environmental activists </a:t>
            </a:r>
          </a:p>
          <a:p>
            <a:pPr lvl="0" rtl="0">
              <a:spcBef>
                <a:spcPts val="0"/>
              </a:spcBef>
              <a:buNone/>
            </a:pPr>
            <a:endParaRPr sz="1500" b="1" dirty="0">
              <a:solidFill>
                <a:srgbClr val="0A0A0A"/>
              </a:solidFill>
              <a:latin typeface="Playfair Display"/>
              <a:ea typeface="Playfair Display"/>
              <a:cs typeface="Playfair Display"/>
              <a:sym typeface="Playfair Display"/>
            </a:endParaRPr>
          </a:p>
          <a:p>
            <a:pPr lvl="0" rtl="0">
              <a:spcBef>
                <a:spcPts val="0"/>
              </a:spcBef>
              <a:buNone/>
            </a:pPr>
            <a:endParaRPr sz="1500" b="1" dirty="0">
              <a:solidFill>
                <a:srgbClr val="0A0A0A"/>
              </a:solidFill>
              <a:latin typeface="Playfair Display"/>
              <a:ea typeface="Playfair Display"/>
              <a:cs typeface="Playfair Display"/>
              <a:sym typeface="Playfair Display"/>
            </a:endParaRPr>
          </a:p>
        </p:txBody>
      </p:sp>
      <p:sp>
        <p:nvSpPr>
          <p:cNvPr id="77" name="Shape 77"/>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dirty="0"/>
              <a:t>Conservation Law Foundation</a:t>
            </a:r>
          </a:p>
        </p:txBody>
      </p:sp>
      <p:sp>
        <p:nvSpPr>
          <p:cNvPr id="78" name="Shape 78"/>
          <p:cNvSpPr txBox="1"/>
          <p:nvPr/>
        </p:nvSpPr>
        <p:spPr>
          <a:xfrm>
            <a:off x="392750" y="939237"/>
            <a:ext cx="4875600" cy="36099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endParaRPr sz="1600"/>
          </a:p>
        </p:txBody>
      </p:sp>
      <p:sp>
        <p:nvSpPr>
          <p:cNvPr id="79" name="Shape 79"/>
          <p:cNvSpPr txBox="1"/>
          <p:nvPr/>
        </p:nvSpPr>
        <p:spPr>
          <a:xfrm>
            <a:off x="4831050" y="209850"/>
            <a:ext cx="6922200" cy="8076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endParaRPr/>
          </a:p>
        </p:txBody>
      </p:sp>
      <p:pic>
        <p:nvPicPr>
          <p:cNvPr id="80" name="Shape 80"/>
          <p:cNvPicPr preferRelativeResize="0"/>
          <p:nvPr/>
        </p:nvPicPr>
        <p:blipFill>
          <a:blip r:embed="rId3">
            <a:alphaModFix/>
          </a:blip>
          <a:stretch>
            <a:fillRect/>
          </a:stretch>
        </p:blipFill>
        <p:spPr>
          <a:xfrm>
            <a:off x="5548649" y="2925350"/>
            <a:ext cx="3283651" cy="1717074"/>
          </a:xfrm>
          <a:prstGeom prst="rect">
            <a:avLst/>
          </a:prstGeom>
          <a:noFill/>
          <a:ln w="76200" cap="flat" cmpd="sng">
            <a:solidFill>
              <a:srgbClr val="FFFFFF"/>
            </a:solidFill>
            <a:prstDash val="solid"/>
            <a:round/>
            <a:headEnd type="none" w="med" len="med"/>
            <a:tailEnd type="none" w="med" len="med"/>
          </a:ln>
        </p:spPr>
      </p:pic>
      <p:pic>
        <p:nvPicPr>
          <p:cNvPr id="81" name="Shape 81"/>
          <p:cNvPicPr preferRelativeResize="0"/>
          <p:nvPr/>
        </p:nvPicPr>
        <p:blipFill>
          <a:blip r:embed="rId4">
            <a:alphaModFix/>
          </a:blip>
          <a:stretch>
            <a:fillRect/>
          </a:stretch>
        </p:blipFill>
        <p:spPr>
          <a:xfrm>
            <a:off x="5548650" y="1133375"/>
            <a:ext cx="3283648" cy="1717070"/>
          </a:xfrm>
          <a:prstGeom prst="rect">
            <a:avLst/>
          </a:prstGeom>
          <a:noFill/>
          <a:ln w="76200" cap="flat" cmpd="sng">
            <a:solidFill>
              <a:srgbClr val="FFFFFF"/>
            </a:solidFill>
            <a:prstDash val="solid"/>
            <a:round/>
            <a:headEnd type="none" w="med" len="med"/>
            <a:tailEnd type="none" w="med" len="med"/>
          </a:ln>
        </p:spPr>
      </p:pic>
      <p:sp>
        <p:nvSpPr>
          <p:cNvPr id="84" name="Shape 84"/>
          <p:cNvSpPr txBox="1"/>
          <p:nvPr/>
        </p:nvSpPr>
        <p:spPr>
          <a:xfrm>
            <a:off x="700950" y="1472350"/>
            <a:ext cx="4404300" cy="626100"/>
          </a:xfrm>
          <a:prstGeom prst="rect">
            <a:avLst/>
          </a:prstGeom>
          <a:noFill/>
          <a:ln>
            <a:noFill/>
          </a:ln>
        </p:spPr>
        <p:txBody>
          <a:bodyPr lIns="91425" tIns="91425" rIns="91425" bIns="91425" anchor="t" anchorCtr="0">
            <a:noAutofit/>
          </a:bodyPr>
          <a:lstStyle/>
          <a:p>
            <a:pPr marL="0" lvl="0" indent="0" algn="ctr">
              <a:spcBef>
                <a:spcPts val="0"/>
              </a:spcBef>
              <a:buNone/>
            </a:pPr>
            <a:r>
              <a:rPr lang="en" sz="2100" b="1" dirty="0">
                <a:latin typeface="Playfair Display"/>
                <a:ea typeface="Playfair Display"/>
                <a:cs typeface="Playfair Display"/>
                <a:sym typeface="Playfair Display"/>
              </a:rPr>
              <a:t>“We never give up and go home because we are home”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p:nvPr/>
        </p:nvSpPr>
        <p:spPr>
          <a:xfrm>
            <a:off x="3676950" y="1957200"/>
            <a:ext cx="1790100" cy="1229100"/>
          </a:xfrm>
          <a:prstGeom prst="roundRect">
            <a:avLst>
              <a:gd name="adj" fmla="val 16667"/>
            </a:avLst>
          </a:prstGeom>
          <a:solidFill>
            <a:schemeClr val="lt2"/>
          </a:solidFill>
          <a:ln w="19050" cap="flat" cmpd="sng">
            <a:solidFill>
              <a:srgbClr val="98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b="1" dirty="0">
                <a:solidFill>
                  <a:srgbClr val="980000"/>
                </a:solidFill>
                <a:latin typeface="Maven Pro"/>
                <a:ea typeface="Maven Pro"/>
                <a:cs typeface="Maven Pro"/>
                <a:sym typeface="Maven Pro"/>
              </a:rPr>
              <a:t>Socio-economic Impacts from Nuclear Power Plant Decommissioning</a:t>
            </a:r>
          </a:p>
        </p:txBody>
      </p:sp>
      <p:sp>
        <p:nvSpPr>
          <p:cNvPr id="90" name="Shape 90"/>
          <p:cNvSpPr/>
          <p:nvPr/>
        </p:nvSpPr>
        <p:spPr>
          <a:xfrm>
            <a:off x="6581450" y="2855225"/>
            <a:ext cx="1790100" cy="520500"/>
          </a:xfrm>
          <a:prstGeom prst="roundRect">
            <a:avLst>
              <a:gd name="adj" fmla="val 16667"/>
            </a:avLst>
          </a:prstGeom>
          <a:solidFill>
            <a:schemeClr val="lt2"/>
          </a:solidFill>
          <a:ln w="19050" cap="flat" cmpd="sng">
            <a:solidFill>
              <a:srgbClr val="98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980000"/>
                </a:solidFill>
                <a:latin typeface="Maven Pro"/>
                <a:ea typeface="Maven Pro"/>
                <a:cs typeface="Maven Pro"/>
                <a:sym typeface="Maven Pro"/>
              </a:rPr>
              <a:t>Other</a:t>
            </a:r>
          </a:p>
        </p:txBody>
      </p:sp>
      <p:sp>
        <p:nvSpPr>
          <p:cNvPr id="91" name="Shape 91"/>
          <p:cNvSpPr/>
          <p:nvPr/>
        </p:nvSpPr>
        <p:spPr>
          <a:xfrm>
            <a:off x="3676950" y="4007425"/>
            <a:ext cx="1790100" cy="520500"/>
          </a:xfrm>
          <a:prstGeom prst="roundRect">
            <a:avLst>
              <a:gd name="adj" fmla="val 16667"/>
            </a:avLst>
          </a:prstGeom>
          <a:solidFill>
            <a:schemeClr val="lt2"/>
          </a:solidFill>
          <a:ln w="19050" cap="flat" cmpd="sng">
            <a:solidFill>
              <a:srgbClr val="98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980000"/>
                </a:solidFill>
                <a:latin typeface="Maven Pro"/>
                <a:ea typeface="Maven Pro"/>
                <a:cs typeface="Maven Pro"/>
                <a:sym typeface="Maven Pro"/>
              </a:rPr>
              <a:t>Social</a:t>
            </a:r>
          </a:p>
        </p:txBody>
      </p:sp>
      <p:sp>
        <p:nvSpPr>
          <p:cNvPr id="92" name="Shape 92"/>
          <p:cNvSpPr/>
          <p:nvPr/>
        </p:nvSpPr>
        <p:spPr>
          <a:xfrm>
            <a:off x="919400" y="2820275"/>
            <a:ext cx="1790100" cy="590400"/>
          </a:xfrm>
          <a:prstGeom prst="roundRect">
            <a:avLst>
              <a:gd name="adj" fmla="val 16667"/>
            </a:avLst>
          </a:prstGeom>
          <a:solidFill>
            <a:schemeClr val="lt2"/>
          </a:solidFill>
          <a:ln w="19050" cap="flat" cmpd="sng">
            <a:solidFill>
              <a:srgbClr val="98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980000"/>
                </a:solidFill>
                <a:latin typeface="Maven Pro"/>
                <a:ea typeface="Maven Pro"/>
                <a:cs typeface="Maven Pro"/>
                <a:sym typeface="Maven Pro"/>
              </a:rPr>
              <a:t>Economic</a:t>
            </a:r>
          </a:p>
        </p:txBody>
      </p:sp>
      <p:sp>
        <p:nvSpPr>
          <p:cNvPr id="93" name="Shape 93"/>
          <p:cNvSpPr/>
          <p:nvPr/>
        </p:nvSpPr>
        <p:spPr>
          <a:xfrm>
            <a:off x="5467050" y="976275"/>
            <a:ext cx="1790100" cy="520500"/>
          </a:xfrm>
          <a:prstGeom prst="roundRect">
            <a:avLst>
              <a:gd name="adj" fmla="val 16667"/>
            </a:avLst>
          </a:prstGeom>
          <a:solidFill>
            <a:schemeClr val="lt2"/>
          </a:solidFill>
          <a:ln w="19050" cap="flat" cmpd="sng">
            <a:solidFill>
              <a:srgbClr val="98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980000"/>
                </a:solidFill>
                <a:latin typeface="Maven Pro"/>
                <a:ea typeface="Maven Pro"/>
                <a:cs typeface="Maven Pro"/>
                <a:sym typeface="Maven Pro"/>
              </a:rPr>
              <a:t>Legal</a:t>
            </a:r>
          </a:p>
        </p:txBody>
      </p:sp>
      <p:sp>
        <p:nvSpPr>
          <p:cNvPr id="94" name="Shape 94"/>
          <p:cNvSpPr/>
          <p:nvPr/>
        </p:nvSpPr>
        <p:spPr>
          <a:xfrm>
            <a:off x="1886850" y="976275"/>
            <a:ext cx="1790100" cy="520500"/>
          </a:xfrm>
          <a:prstGeom prst="roundRect">
            <a:avLst>
              <a:gd name="adj" fmla="val 16667"/>
            </a:avLst>
          </a:prstGeom>
          <a:solidFill>
            <a:schemeClr val="lt2"/>
          </a:solidFill>
          <a:ln w="19050" cap="flat" cmpd="sng">
            <a:solidFill>
              <a:srgbClr val="98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dirty="0">
                <a:solidFill>
                  <a:srgbClr val="980000"/>
                </a:solidFill>
                <a:latin typeface="Maven Pro"/>
                <a:ea typeface="Maven Pro"/>
                <a:cs typeface="Maven Pro"/>
                <a:sym typeface="Maven Pro"/>
              </a:rPr>
              <a:t>Safety &amp; Environmental</a:t>
            </a:r>
          </a:p>
        </p:txBody>
      </p:sp>
      <p:cxnSp>
        <p:nvCxnSpPr>
          <p:cNvPr id="95" name="Shape 95"/>
          <p:cNvCxnSpPr>
            <a:endCxn id="93" idx="2"/>
          </p:cNvCxnSpPr>
          <p:nvPr/>
        </p:nvCxnSpPr>
        <p:spPr>
          <a:xfrm rot="10800000" flipH="1">
            <a:off x="5466900" y="1496775"/>
            <a:ext cx="895200" cy="654000"/>
          </a:xfrm>
          <a:prstGeom prst="curvedConnector2">
            <a:avLst/>
          </a:prstGeom>
          <a:noFill/>
          <a:ln w="38100" cap="flat" cmpd="sng">
            <a:solidFill>
              <a:srgbClr val="980000"/>
            </a:solidFill>
            <a:prstDash val="solid"/>
            <a:round/>
            <a:headEnd type="none" w="lg" len="lg"/>
            <a:tailEnd type="triangle" w="lg" len="lg"/>
          </a:ln>
        </p:spPr>
      </p:cxnSp>
      <p:cxnSp>
        <p:nvCxnSpPr>
          <p:cNvPr id="96" name="Shape 96"/>
          <p:cNvCxnSpPr>
            <a:endCxn id="91" idx="0"/>
          </p:cNvCxnSpPr>
          <p:nvPr/>
        </p:nvCxnSpPr>
        <p:spPr>
          <a:xfrm rot="5400000">
            <a:off x="4210826" y="3547475"/>
            <a:ext cx="821125" cy="98775"/>
          </a:xfrm>
          <a:prstGeom prst="curvedConnector3">
            <a:avLst>
              <a:gd name="adj1" fmla="val 50000"/>
            </a:avLst>
          </a:prstGeom>
          <a:noFill/>
          <a:ln w="38100" cap="flat" cmpd="sng">
            <a:solidFill>
              <a:srgbClr val="980000"/>
            </a:solidFill>
            <a:prstDash val="solid"/>
            <a:round/>
            <a:headEnd type="none" w="lg" len="lg"/>
            <a:tailEnd type="triangle" w="lg" len="lg"/>
          </a:ln>
        </p:spPr>
      </p:cxnSp>
      <p:cxnSp>
        <p:nvCxnSpPr>
          <p:cNvPr id="97" name="Shape 97"/>
          <p:cNvCxnSpPr>
            <a:endCxn id="90" idx="1"/>
          </p:cNvCxnSpPr>
          <p:nvPr/>
        </p:nvCxnSpPr>
        <p:spPr>
          <a:xfrm>
            <a:off x="5467050" y="2547950"/>
            <a:ext cx="1114400" cy="567525"/>
          </a:xfrm>
          <a:prstGeom prst="curvedConnector3">
            <a:avLst>
              <a:gd name="adj1" fmla="val 50000"/>
            </a:avLst>
          </a:prstGeom>
          <a:noFill/>
          <a:ln w="38100" cap="flat" cmpd="sng">
            <a:solidFill>
              <a:srgbClr val="980000"/>
            </a:solidFill>
            <a:prstDash val="solid"/>
            <a:round/>
            <a:headEnd type="none" w="lg" len="lg"/>
            <a:tailEnd type="triangle" w="lg" len="lg"/>
          </a:ln>
        </p:spPr>
      </p:cxnSp>
      <p:cxnSp>
        <p:nvCxnSpPr>
          <p:cNvPr id="98" name="Shape 98"/>
          <p:cNvCxnSpPr>
            <a:endCxn id="92" idx="3"/>
          </p:cNvCxnSpPr>
          <p:nvPr/>
        </p:nvCxnSpPr>
        <p:spPr>
          <a:xfrm rot="10800000" flipV="1">
            <a:off x="2709500" y="2952575"/>
            <a:ext cx="977852" cy="162899"/>
          </a:xfrm>
          <a:prstGeom prst="curvedConnector3">
            <a:avLst>
              <a:gd name="adj1" fmla="val 50000"/>
            </a:avLst>
          </a:prstGeom>
          <a:noFill/>
          <a:ln w="38100" cap="flat" cmpd="sng">
            <a:solidFill>
              <a:srgbClr val="980000"/>
            </a:solidFill>
            <a:prstDash val="solid"/>
            <a:round/>
            <a:headEnd type="none" w="lg" len="lg"/>
            <a:tailEnd type="triangle" w="lg" len="lg"/>
          </a:ln>
        </p:spPr>
      </p:cxnSp>
      <p:cxnSp>
        <p:nvCxnSpPr>
          <p:cNvPr id="99" name="Shape 99"/>
          <p:cNvCxnSpPr>
            <a:endCxn id="94" idx="2"/>
          </p:cNvCxnSpPr>
          <p:nvPr/>
        </p:nvCxnSpPr>
        <p:spPr>
          <a:xfrm rot="10800000">
            <a:off x="2781900" y="1496775"/>
            <a:ext cx="895200" cy="654000"/>
          </a:xfrm>
          <a:prstGeom prst="curvedConnector2">
            <a:avLst/>
          </a:prstGeom>
          <a:noFill/>
          <a:ln w="38100" cap="flat" cmpd="sng">
            <a:solidFill>
              <a:srgbClr val="980000"/>
            </a:solidFill>
            <a:prstDash val="solid"/>
            <a:round/>
            <a:headEnd type="none" w="lg" len="lg"/>
            <a:tailEnd type="triangl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1000"/>
                                        <p:tgtEl>
                                          <p:spTgt spid="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 calcmode="lin" valueType="num">
                                      <p:cBhvr additive="base">
                                        <p:cTn id="12" dur="1000"/>
                                        <p:tgtEl>
                                          <p:spTgt spid="9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 calcmode="lin" valueType="num">
                                      <p:cBhvr additive="base">
                                        <p:cTn id="17" dur="1000"/>
                                        <p:tgtEl>
                                          <p:spTgt spid="9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 calcmode="lin" valueType="num">
                                      <p:cBhvr additive="base">
                                        <p:cTn id="22" dur="1000"/>
                                        <p:tgtEl>
                                          <p:spTgt spid="9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additive="base">
                                        <p:cTn id="27" dur="1000"/>
                                        <p:tgtEl>
                                          <p:spTgt spid="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dirty="0" smtClean="0"/>
              <a:t>Deliverables</a:t>
            </a:r>
            <a:r>
              <a:rPr lang="en" dirty="0"/>
              <a:t>: Matrix</a:t>
            </a:r>
          </a:p>
        </p:txBody>
      </p:sp>
      <p:pic>
        <p:nvPicPr>
          <p:cNvPr id="2" name="Screenshar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8308" y="1184002"/>
            <a:ext cx="7666305" cy="3468471"/>
          </a:xfrm>
          <a:prstGeom prst="rect">
            <a:avLst/>
          </a:prstGeom>
        </p:spPr>
      </p:pic>
    </p:spTree>
    <p:extLst>
      <p:ext uri="{BB962C8B-B14F-4D97-AF65-F5344CB8AC3E}">
        <p14:creationId xmlns:p14="http://schemas.microsoft.com/office/powerpoint/2010/main" val="37689270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158761" y="391350"/>
            <a:ext cx="8673539" cy="626100"/>
          </a:xfrm>
          <a:prstGeom prst="rect">
            <a:avLst/>
          </a:prstGeom>
        </p:spPr>
        <p:txBody>
          <a:bodyPr lIns="91425" tIns="91425" rIns="91425" bIns="91425" anchor="t" anchorCtr="0">
            <a:noAutofit/>
          </a:bodyPr>
          <a:lstStyle/>
          <a:p>
            <a:pPr lvl="0">
              <a:spcBef>
                <a:spcPts val="0"/>
              </a:spcBef>
              <a:buNone/>
            </a:pPr>
            <a:r>
              <a:rPr lang="en" dirty="0" smtClean="0"/>
              <a:t>Deliverables</a:t>
            </a:r>
            <a:r>
              <a:rPr lang="en" dirty="0"/>
              <a:t>: </a:t>
            </a:r>
            <a:r>
              <a:rPr lang="en-US" dirty="0" smtClean="0"/>
              <a:t>“Road Map” for Plymouth, MA</a:t>
            </a:r>
            <a:endParaRPr lang="en" dirty="0"/>
          </a:p>
        </p:txBody>
      </p:sp>
      <p:sp>
        <p:nvSpPr>
          <p:cNvPr id="4" name="Shape 123"/>
          <p:cNvSpPr/>
          <p:nvPr/>
        </p:nvSpPr>
        <p:spPr>
          <a:xfrm>
            <a:off x="158761" y="3202079"/>
            <a:ext cx="5183159" cy="1777946"/>
          </a:xfrm>
          <a:prstGeom prst="round2DiagRect">
            <a:avLst>
              <a:gd name="adj1" fmla="val 16667"/>
              <a:gd name="adj2" fmla="val 0"/>
            </a:avLst>
          </a:prstGeom>
          <a:solidFill>
            <a:srgbClr val="B1B1B1">
              <a:alpha val="85000"/>
            </a:srgbClr>
          </a:solidFill>
          <a:ln w="19050" cap="flat" cmpd="sng">
            <a:solidFill>
              <a:srgbClr val="98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Shape 124"/>
          <p:cNvSpPr txBox="1">
            <a:spLocks noGrp="1"/>
          </p:cNvSpPr>
          <p:nvPr>
            <p:ph type="body" idx="1"/>
          </p:nvPr>
        </p:nvSpPr>
        <p:spPr>
          <a:xfrm>
            <a:off x="0" y="3202079"/>
            <a:ext cx="5183859" cy="1439100"/>
          </a:xfrm>
          <a:prstGeom prst="rect">
            <a:avLst/>
          </a:prstGeom>
        </p:spPr>
        <p:txBody>
          <a:bodyPr lIns="91425" tIns="91425" rIns="91425" bIns="91425" anchor="t" anchorCtr="0">
            <a:noAutofit/>
          </a:bodyPr>
          <a:lstStyle/>
          <a:p>
            <a:pPr marL="457200" lvl="0" indent="-228600" rtl="0">
              <a:lnSpc>
                <a:spcPct val="120000"/>
              </a:lnSpc>
              <a:spcBef>
                <a:spcPts val="0"/>
              </a:spcBef>
              <a:buFont typeface="Playfair Display"/>
              <a:buChar char="❖"/>
            </a:pPr>
            <a:r>
              <a:rPr lang="en-US" dirty="0" smtClean="0">
                <a:latin typeface="Playfair Display"/>
                <a:ea typeface="Playfair Display"/>
                <a:cs typeface="Playfair Display"/>
                <a:sym typeface="Playfair Display"/>
              </a:rPr>
              <a:t>Decommission planne</a:t>
            </a:r>
            <a:r>
              <a:rPr lang="en-US" dirty="0" smtClean="0">
                <a:latin typeface="Playfair Display"/>
                <a:ea typeface="Playfair Display"/>
                <a:cs typeface="Playfair Display"/>
                <a:sym typeface="Playfair Display"/>
              </a:rPr>
              <a:t>d to begin in 2019</a:t>
            </a:r>
          </a:p>
          <a:p>
            <a:pPr marL="457200" lvl="0" indent="-228600" rtl="0">
              <a:lnSpc>
                <a:spcPct val="120000"/>
              </a:lnSpc>
              <a:spcBef>
                <a:spcPts val="0"/>
              </a:spcBef>
              <a:buFont typeface="Playfair Display"/>
              <a:buChar char="❖"/>
            </a:pPr>
            <a:r>
              <a:rPr lang="en-US" dirty="0" smtClean="0">
                <a:latin typeface="Playfair Display"/>
                <a:ea typeface="Playfair Display"/>
                <a:cs typeface="Playfair Display"/>
                <a:sym typeface="Playfair Display"/>
              </a:rPr>
              <a:t>Information gathered from our project will help us to provide an informative guide to the community </a:t>
            </a:r>
            <a:endParaRPr lang="en" dirty="0">
              <a:latin typeface="Playfair Display"/>
              <a:ea typeface="Playfair Display"/>
              <a:cs typeface="Playfair Display"/>
              <a:sym typeface="Playfair Display"/>
            </a:endParaRPr>
          </a:p>
        </p:txBody>
      </p:sp>
    </p:spTree>
    <p:extLst>
      <p:ext uri="{BB962C8B-B14F-4D97-AF65-F5344CB8AC3E}">
        <p14:creationId xmlns:p14="http://schemas.microsoft.com/office/powerpoint/2010/main" val="40213526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p:nvPr/>
        </p:nvSpPr>
        <p:spPr>
          <a:xfrm>
            <a:off x="380925" y="1304875"/>
            <a:ext cx="8205600" cy="2614564"/>
          </a:xfrm>
          <a:prstGeom prst="round2DiagRect">
            <a:avLst>
              <a:gd name="adj1" fmla="val 16667"/>
              <a:gd name="adj2" fmla="val 0"/>
            </a:avLst>
          </a:prstGeom>
          <a:solidFill>
            <a:schemeClr val="lt2"/>
          </a:solidFill>
          <a:ln w="19050" cap="flat" cmpd="sng">
            <a:solidFill>
              <a:srgbClr val="98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US" dirty="0" smtClean="0"/>
              <a:t>Research Objectives</a:t>
            </a:r>
            <a:endParaRPr lang="en" dirty="0"/>
          </a:p>
        </p:txBody>
      </p:sp>
      <p:sp>
        <p:nvSpPr>
          <p:cNvPr id="112" name="Shape 112"/>
          <p:cNvSpPr txBox="1">
            <a:spLocks noGrp="1"/>
          </p:cNvSpPr>
          <p:nvPr>
            <p:ph type="body" idx="1"/>
          </p:nvPr>
        </p:nvSpPr>
        <p:spPr>
          <a:xfrm>
            <a:off x="418200" y="1381075"/>
            <a:ext cx="8168325" cy="2192100"/>
          </a:xfrm>
          <a:prstGeom prst="rect">
            <a:avLst/>
          </a:prstGeom>
        </p:spPr>
        <p:txBody>
          <a:bodyPr lIns="91425" tIns="91425" rIns="91425" bIns="91425" anchor="t" anchorCtr="0">
            <a:noAutofit/>
          </a:bodyPr>
          <a:lstStyle/>
          <a:p>
            <a:pPr lvl="0" rtl="0">
              <a:lnSpc>
                <a:spcPct val="100000"/>
              </a:lnSpc>
              <a:spcBef>
                <a:spcPts val="0"/>
              </a:spcBef>
              <a:buNone/>
            </a:pPr>
            <a:r>
              <a:rPr lang="en" sz="1600" b="1" dirty="0">
                <a:latin typeface="Playfair Display"/>
                <a:ea typeface="Playfair Display"/>
                <a:cs typeface="Playfair Display"/>
                <a:sym typeface="Playfair Display"/>
              </a:rPr>
              <a:t>What is the best way in which we can provide support to communities suffering from the impacts of nuclear power plant decommissioning?</a:t>
            </a:r>
          </a:p>
          <a:p>
            <a:pPr marL="457200" lvl="0" indent="-228600" rtl="0">
              <a:lnSpc>
                <a:spcPct val="100000"/>
              </a:lnSpc>
              <a:spcBef>
                <a:spcPts val="0"/>
              </a:spcBef>
              <a:buFont typeface="Playfair Display"/>
            </a:pPr>
            <a:r>
              <a:rPr lang="en" sz="1600" b="1" dirty="0">
                <a:latin typeface="Playfair Display"/>
                <a:ea typeface="Playfair Display"/>
                <a:cs typeface="Playfair Display"/>
                <a:sym typeface="Playfair Display"/>
              </a:rPr>
              <a:t>Objective 1: Identify socio-economic impacts from past decommissions</a:t>
            </a:r>
          </a:p>
          <a:p>
            <a:pPr marL="457200" lvl="0" indent="-228600" rtl="0">
              <a:lnSpc>
                <a:spcPct val="100000"/>
              </a:lnSpc>
              <a:spcBef>
                <a:spcPts val="0"/>
              </a:spcBef>
              <a:buFont typeface="Playfair Display"/>
            </a:pPr>
            <a:r>
              <a:rPr lang="en" sz="1600" b="1" dirty="0">
                <a:latin typeface="Playfair Display"/>
                <a:ea typeface="Playfair Display"/>
                <a:cs typeface="Playfair Display"/>
                <a:sym typeface="Playfair Display"/>
              </a:rPr>
              <a:t>Objective 2: Explore similarities and trends among impacts</a:t>
            </a:r>
          </a:p>
          <a:p>
            <a:pPr marL="457200" lvl="0" indent="-228600" rtl="0">
              <a:lnSpc>
                <a:spcPct val="100000"/>
              </a:lnSpc>
              <a:spcBef>
                <a:spcPts val="0"/>
              </a:spcBef>
              <a:buFont typeface="Playfair Display"/>
            </a:pPr>
            <a:r>
              <a:rPr lang="en" sz="1600" b="1" dirty="0">
                <a:latin typeface="Playfair Display"/>
                <a:ea typeface="Playfair Display"/>
                <a:cs typeface="Playfair Display"/>
                <a:sym typeface="Playfair Display"/>
              </a:rPr>
              <a:t>Objective 3: Analyze past/current stakeholder engagement and protocols</a:t>
            </a:r>
          </a:p>
          <a:p>
            <a:pPr marL="457200" lvl="0" indent="-228600">
              <a:lnSpc>
                <a:spcPct val="100000"/>
              </a:lnSpc>
              <a:spcBef>
                <a:spcPts val="0"/>
              </a:spcBef>
              <a:buFont typeface="Playfair Display"/>
            </a:pPr>
            <a:r>
              <a:rPr lang="en" sz="1600" b="1" dirty="0">
                <a:latin typeface="Playfair Display"/>
                <a:ea typeface="Playfair Display"/>
                <a:cs typeface="Playfair Display"/>
                <a:sym typeface="Playfair Display"/>
              </a:rPr>
              <a:t>Objective 4: Explore revitalization practices for future communal use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p:nvPr/>
        </p:nvSpPr>
        <p:spPr>
          <a:xfrm>
            <a:off x="312400" y="1152475"/>
            <a:ext cx="8308800" cy="1439100"/>
          </a:xfrm>
          <a:prstGeom prst="round2DiagRect">
            <a:avLst>
              <a:gd name="adj1" fmla="val 16667"/>
              <a:gd name="adj2" fmla="val 0"/>
            </a:avLst>
          </a:prstGeom>
          <a:solidFill>
            <a:srgbClr val="B1B1B1">
              <a:alpha val="85000"/>
            </a:srgbClr>
          </a:solidFill>
          <a:ln w="19050" cap="flat" cmpd="sng">
            <a:solidFill>
              <a:srgbClr val="98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txBox="1">
            <a:spLocks noGrp="1"/>
          </p:cNvSpPr>
          <p:nvPr>
            <p:ph type="body" idx="1"/>
          </p:nvPr>
        </p:nvSpPr>
        <p:spPr>
          <a:xfrm>
            <a:off x="311700" y="1152475"/>
            <a:ext cx="8520600" cy="1439100"/>
          </a:xfrm>
          <a:prstGeom prst="rect">
            <a:avLst/>
          </a:prstGeom>
        </p:spPr>
        <p:txBody>
          <a:bodyPr lIns="91425" tIns="91425" rIns="91425" bIns="91425" anchor="t" anchorCtr="0">
            <a:noAutofit/>
          </a:bodyPr>
          <a:lstStyle/>
          <a:p>
            <a:pPr marL="457200" lvl="0" indent="-228600" rtl="0">
              <a:lnSpc>
                <a:spcPct val="70000"/>
              </a:lnSpc>
              <a:spcBef>
                <a:spcPts val="0"/>
              </a:spcBef>
              <a:buFont typeface="Playfair Display"/>
              <a:buChar char="❖"/>
            </a:pPr>
            <a:r>
              <a:rPr lang="en" dirty="0">
                <a:latin typeface="Playfair Display"/>
                <a:ea typeface="Playfair Display"/>
                <a:cs typeface="Playfair Display"/>
                <a:sym typeface="Playfair Display"/>
              </a:rPr>
              <a:t>Performing case studies on nuclear power plant communities</a:t>
            </a:r>
          </a:p>
          <a:p>
            <a:pPr marL="457200" lvl="0" indent="-228600" rtl="0">
              <a:lnSpc>
                <a:spcPct val="90000"/>
              </a:lnSpc>
              <a:spcBef>
                <a:spcPts val="0"/>
              </a:spcBef>
              <a:buFont typeface="Playfair Display"/>
              <a:buChar char="❖"/>
            </a:pPr>
            <a:r>
              <a:rPr lang="en" dirty="0">
                <a:latin typeface="Playfair Display"/>
                <a:ea typeface="Playfair Display"/>
                <a:cs typeface="Playfair Display"/>
                <a:sym typeface="Playfair Display"/>
              </a:rPr>
              <a:t>Conducting interviews with community members that were/are directly involved in the process</a:t>
            </a:r>
          </a:p>
          <a:p>
            <a:pPr marL="457200" lvl="0" indent="-228600" rtl="0">
              <a:lnSpc>
                <a:spcPct val="70000"/>
              </a:lnSpc>
              <a:spcBef>
                <a:spcPts val="0"/>
              </a:spcBef>
              <a:buFont typeface="Playfair Display"/>
              <a:buChar char="❖"/>
            </a:pPr>
            <a:r>
              <a:rPr lang="en" dirty="0">
                <a:latin typeface="Playfair Display"/>
                <a:ea typeface="Playfair Display"/>
                <a:cs typeface="Playfair Display"/>
                <a:sym typeface="Playfair Display"/>
              </a:rPr>
              <a:t>Forming focus groups with members of the Plymouth community </a:t>
            </a:r>
          </a:p>
        </p:txBody>
      </p:sp>
      <p:sp>
        <p:nvSpPr>
          <p:cNvPr id="125" name="Shape 125"/>
          <p:cNvSpPr txBox="1">
            <a:spLocks noGrp="1"/>
          </p:cNvSpPr>
          <p:nvPr>
            <p:ph type="title"/>
          </p:nvPr>
        </p:nvSpPr>
        <p:spPr>
          <a:xfrm>
            <a:off x="311700" y="391350"/>
            <a:ext cx="8520600" cy="626100"/>
          </a:xfrm>
          <a:prstGeom prst="rect">
            <a:avLst/>
          </a:prstGeom>
        </p:spPr>
        <p:txBody>
          <a:bodyPr lIns="91425" tIns="91425" rIns="91425" bIns="91425" anchor="t" anchorCtr="0">
            <a:noAutofit/>
          </a:bodyPr>
          <a:lstStyle/>
          <a:p>
            <a:pPr lvl="0">
              <a:spcBef>
                <a:spcPts val="0"/>
              </a:spcBef>
              <a:buNone/>
            </a:pPr>
            <a:r>
              <a:rPr lang="en" dirty="0"/>
              <a:t>Information Extraction</a:t>
            </a:r>
          </a:p>
        </p:txBody>
      </p:sp>
      <p:pic>
        <p:nvPicPr>
          <p:cNvPr id="126" name="Shape 126"/>
          <p:cNvPicPr preferRelativeResize="0"/>
          <p:nvPr/>
        </p:nvPicPr>
        <p:blipFill>
          <a:blip r:embed="rId3">
            <a:alphaModFix/>
          </a:blip>
          <a:stretch>
            <a:fillRect/>
          </a:stretch>
        </p:blipFill>
        <p:spPr>
          <a:xfrm>
            <a:off x="1226800" y="2726600"/>
            <a:ext cx="6601175" cy="2227450"/>
          </a:xfrm>
          <a:prstGeom prst="rect">
            <a:avLst/>
          </a:prstGeom>
          <a:noFill/>
          <a:ln w="19050" cap="flat" cmpd="sng">
            <a:solidFill>
              <a:srgbClr val="000000"/>
            </a:solidFill>
            <a:prstDash val="solid"/>
            <a:round/>
            <a:headEnd type="none" w="med" len="med"/>
            <a:tailEnd type="none" w="med" len="med"/>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6" name="Shape 110"/>
          <p:cNvSpPr/>
          <p:nvPr/>
        </p:nvSpPr>
        <p:spPr>
          <a:xfrm>
            <a:off x="380925" y="1550681"/>
            <a:ext cx="7935688" cy="2197816"/>
          </a:xfrm>
          <a:prstGeom prst="round2DiagRect">
            <a:avLst>
              <a:gd name="adj1" fmla="val 16667"/>
              <a:gd name="adj2" fmla="val 0"/>
            </a:avLst>
          </a:prstGeom>
          <a:solidFill>
            <a:schemeClr val="lt2"/>
          </a:solidFill>
          <a:ln w="19050" cap="flat" cmpd="sng">
            <a:solidFill>
              <a:srgbClr val="98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txBox="1">
            <a:spLocks noGrp="1"/>
          </p:cNvSpPr>
          <p:nvPr>
            <p:ph type="title"/>
          </p:nvPr>
        </p:nvSpPr>
        <p:spPr>
          <a:xfrm>
            <a:off x="484882" y="355517"/>
            <a:ext cx="8520600" cy="626100"/>
          </a:xfrm>
          <a:prstGeom prst="rect">
            <a:avLst/>
          </a:prstGeom>
        </p:spPr>
        <p:txBody>
          <a:bodyPr lIns="91425" tIns="91425" rIns="91425" bIns="91425" anchor="t" anchorCtr="0">
            <a:noAutofit/>
          </a:bodyPr>
          <a:lstStyle/>
          <a:p>
            <a:pPr lvl="0">
              <a:spcBef>
                <a:spcPts val="0"/>
              </a:spcBef>
              <a:buNone/>
            </a:pPr>
            <a:r>
              <a:rPr lang="en-US" dirty="0" smtClean="0"/>
              <a:t>Limitations</a:t>
            </a:r>
            <a:endParaRPr lang="en" dirty="0"/>
          </a:p>
        </p:txBody>
      </p:sp>
      <p:sp>
        <p:nvSpPr>
          <p:cNvPr id="132" name="Shape 132"/>
          <p:cNvSpPr txBox="1">
            <a:spLocks noGrp="1"/>
          </p:cNvSpPr>
          <p:nvPr>
            <p:ph type="body" idx="1"/>
          </p:nvPr>
        </p:nvSpPr>
        <p:spPr>
          <a:xfrm>
            <a:off x="311700" y="1648361"/>
            <a:ext cx="8520600" cy="1599523"/>
          </a:xfrm>
          <a:prstGeom prst="rect">
            <a:avLst/>
          </a:prstGeom>
        </p:spPr>
        <p:txBody>
          <a:bodyPr lIns="91425" tIns="91425" rIns="91425" bIns="91425" anchor="t" anchorCtr="0">
            <a:noAutofit/>
          </a:bodyPr>
          <a:lstStyle/>
          <a:p>
            <a:pPr marL="457200" lvl="0" indent="-228600">
              <a:spcBef>
                <a:spcPts val="0"/>
              </a:spcBef>
              <a:buChar char="❖"/>
            </a:pPr>
            <a:r>
              <a:rPr lang="en-US" dirty="0" smtClean="0"/>
              <a:t>Determining whether socio-economic changes are directly caused by decommissioning</a:t>
            </a:r>
          </a:p>
          <a:p>
            <a:pPr marL="457200" lvl="0" indent="-228600">
              <a:spcBef>
                <a:spcPts val="0"/>
              </a:spcBef>
              <a:buChar char="❖"/>
            </a:pPr>
            <a:r>
              <a:rPr lang="en-US" dirty="0" smtClean="0"/>
              <a:t>Each community is different; causing it to be hard to generalize solutions</a:t>
            </a:r>
          </a:p>
          <a:p>
            <a:pPr marL="457200" lvl="0" indent="-228600">
              <a:spcBef>
                <a:spcPts val="0"/>
              </a:spcBef>
              <a:buChar char="❖"/>
            </a:pPr>
            <a:r>
              <a:rPr lang="en-US" dirty="0" smtClean="0"/>
              <a:t>Protecting confidentiality when conducting research </a:t>
            </a:r>
            <a:endParaRPr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472</Words>
  <Application>Microsoft Macintosh PowerPoint</Application>
  <PresentationFormat>On-screen Show (16:9)</PresentationFormat>
  <Paragraphs>51</Paragraphs>
  <Slides>10</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Playfair Display</vt:lpstr>
      <vt:lpstr>Lato</vt:lpstr>
      <vt:lpstr>Maven Pro</vt:lpstr>
      <vt:lpstr>Cantarell</vt:lpstr>
      <vt:lpstr>coral</vt:lpstr>
      <vt:lpstr>Nuclear Power Plant Decommissioning</vt:lpstr>
      <vt:lpstr>PowerPoint Presentation</vt:lpstr>
      <vt:lpstr>Conservation Law Foundation</vt:lpstr>
      <vt:lpstr>PowerPoint Presentation</vt:lpstr>
      <vt:lpstr>Deliverables: Matrix</vt:lpstr>
      <vt:lpstr>Deliverables: “Road Map” for Plymouth, MA</vt:lpstr>
      <vt:lpstr>Research Objectives</vt:lpstr>
      <vt:lpstr>Information Extraction</vt:lpstr>
      <vt:lpstr>Limitations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Power Plant Decommissioning</dc:title>
  <cp:lastModifiedBy>Connor Reardon</cp:lastModifiedBy>
  <cp:revision>10</cp:revision>
  <dcterms:modified xsi:type="dcterms:W3CDTF">2016-04-25T23:19:02Z</dcterms:modified>
</cp:coreProperties>
</file>